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7" r:id="rId6"/>
    <p:sldId id="268" r:id="rId7"/>
    <p:sldId id="266" r:id="rId8"/>
    <p:sldId id="270" r:id="rId9"/>
    <p:sldId id="271" r:id="rId10"/>
    <p:sldId id="272" r:id="rId11"/>
    <p:sldId id="274" r:id="rId12"/>
    <p:sldId id="273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63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Cascadia Mono" panose="020B0609020000020004" pitchFamily="49" charset="0"/>
      <p:regular r:id="rId38"/>
      <p:bold r:id="rId39"/>
      <p:italic r:id="rId40"/>
      <p:boldItalic r:id="rId41"/>
    </p:embeddedFont>
    <p:embeddedFont>
      <p:font typeface="Segoe UI" panose="020B0502040204020203" pitchFamily="34" charset="0"/>
      <p:regular r:id="rId42"/>
      <p:bold r:id="rId43"/>
      <p:italic r:id="rId44"/>
      <p:boldItalic r:id="rId45"/>
    </p:embeddedFont>
    <p:embeddedFont>
      <p:font typeface="Segoe UI Semilight" panose="020B0402040204020203" pitchFamily="34" charset="0"/>
      <p:regular r:id="rId46"/>
      <p:italic r:id="rId47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0202"/>
    <a:srgbClr val="4A4A4A"/>
    <a:srgbClr val="F2F2F2"/>
    <a:srgbClr val="A3A3A3"/>
    <a:srgbClr val="FF0000"/>
    <a:srgbClr val="FF8989"/>
    <a:srgbClr val="FF4F4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247" autoAdjust="0"/>
  </p:normalViewPr>
  <p:slideViewPr>
    <p:cSldViewPr snapToGrid="0">
      <p:cViewPr varScale="1">
        <p:scale>
          <a:sx n="106" d="100"/>
          <a:sy n="106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1671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K6 10</a:t>
            </a:r>
            <a:r>
              <a:rPr lang="en-US" baseline="0" dirty="0"/>
              <a:t> VUs 1s for 60s</a:t>
            </a:r>
            <a:br>
              <a:rPr lang="en-US" baseline="0" dirty="0"/>
            </a:br>
            <a:r>
              <a:rPr lang="en-US" baseline="0" dirty="0"/>
              <a:t>Ryzen 9 5950X, 32GB RAM 3600MHz CL16</a:t>
            </a:r>
            <a:r>
              <a:rPr lang="en-US" dirty="0"/>
              <a:t>   </a:t>
            </a:r>
            <a:r>
              <a:rPr lang="en-US" baseline="0" dirty="0"/>
              <a:t> 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Minimal API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Heartbeat</c:v>
                </c:pt>
                <c:pt idx="1">
                  <c:v>GetContacts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11.08</c:v>
                </c:pt>
                <c:pt idx="1">
                  <c:v>77.14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54-4F05-8345-7BE03F3AB00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MVC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Heartbeat</c:v>
                </c:pt>
                <c:pt idx="1">
                  <c:v>GetContacts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13.41</c:v>
                </c:pt>
                <c:pt idx="1">
                  <c:v>81.2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54-4F05-8345-7BE03F3AB00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65773711"/>
        <c:axId val="2065767471"/>
      </c:barChart>
      <c:catAx>
        <c:axId val="2065773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065767471"/>
        <c:crosses val="autoZero"/>
        <c:auto val="1"/>
        <c:lblAlgn val="ctr"/>
        <c:lblOffset val="100"/>
        <c:noMultiLvlLbl val="0"/>
      </c:catAx>
      <c:valAx>
        <c:axId val="2065767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065773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C5083-93C4-452D-8E5D-033AC62219B3}" type="datetimeFigureOut">
              <a:rPr lang="de-DE" smtClean="0"/>
              <a:t>25.05.2022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34481-F706-4AA8-9B26-2706FBEAD6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6345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3999" y="3600962"/>
            <a:ext cx="9144000" cy="1783154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3999" y="5527980"/>
            <a:ext cx="9144000" cy="6758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14354E3-EA90-478D-95E7-5276F9DD2D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38" y="0"/>
            <a:ext cx="6850921" cy="367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87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D9BD70F-9317-4CD5-A68D-E36086FFB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91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7E23FAE-A48C-4441-8B61-8BF5D68FF5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9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02932" y="2085343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0BED40B-5DD7-4C0F-90C9-6351BF3BA9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7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2830D4-7FF2-45CB-9249-84942CFF27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1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82F5A01-E5BA-4807-B89F-5B1268DC63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9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2E74BA2-9BD5-4A68-B509-BD9446CE58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3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527595C-361A-4D8B-9955-4AF85EFC7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95D8678-0D7F-40C2-B813-41A3464D3A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47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E53376F-44F7-44CA-94D1-17DC3C0416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22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80477A-503A-44D1-9367-52B6B1C25A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91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2F2F2"/>
            </a:gs>
            <a:gs pos="100000">
              <a:srgbClr val="A3A3A3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D34FFF76-A953-4CE7-82C9-47D4137B7F64}"/>
              </a:ext>
            </a:extLst>
          </p:cNvPr>
          <p:cNvSpPr txBox="1"/>
          <p:nvPr userDrawn="1"/>
        </p:nvSpPr>
        <p:spPr>
          <a:xfrm>
            <a:off x="846828" y="6587154"/>
            <a:ext cx="677172" cy="276999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ADC 2022</a:t>
            </a:r>
          </a:p>
        </p:txBody>
      </p:sp>
      <p:pic>
        <p:nvPicPr>
          <p:cNvPr id="3" name="Grafik 2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0BBAA267-7CC6-471E-9F96-586752BBCD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03" r="55436"/>
          <a:stretch/>
        </p:blipFill>
        <p:spPr>
          <a:xfrm>
            <a:off x="0" y="5902034"/>
            <a:ext cx="790046" cy="95596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E2D3748-32E9-4B52-A58F-E01B39C7C167}"/>
              </a:ext>
            </a:extLst>
          </p:cNvPr>
          <p:cNvSpPr txBox="1"/>
          <p:nvPr userDrawn="1"/>
        </p:nvSpPr>
        <p:spPr>
          <a:xfrm>
            <a:off x="0" y="6595325"/>
            <a:ext cx="12192000" cy="276999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Kenny Pflug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3C90BE-F49C-467A-8095-B089415719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869" y="6572033"/>
            <a:ext cx="787406" cy="314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50800" dist="38100" dir="2700000" algn="tl" rotWithShape="0">
                    <a:srgbClr val="000000">
                      <a:alpha val="54999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373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dotnet/AspNetCore.Docs/pull/2586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nnotech-AG/Synnotech.AspNetCore.MinimalApis" TargetMode="External"/><Relationship Id="rId2" Type="http://schemas.openxmlformats.org/officeDocument/2006/relationships/hyperlink" Target="https://github.com/DamianEdwards/MinimalApis.Extens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O2x/Light.Validation/" TargetMode="External"/><Relationship Id="rId2" Type="http://schemas.openxmlformats.org/officeDocument/2006/relationships/hyperlink" Target="https://github.com/DamianEdwards/MinimalApis.Extensions/blob/main/samples/TodosApi.Dapper/TodosApi.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aspnetcore/issues/32451#issuecomment-87081238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0" y="384822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Minimal APIs </a:t>
            </a:r>
            <a:r>
              <a:rPr lang="en-US" sz="40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the Field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0" y="4647976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Make ASP.NET Core Minimal APIs work in your LOB apps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0" y="532383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Kenny Pflug</a:t>
            </a:r>
          </a:p>
          <a:p>
            <a:pPr algn="ctr"/>
            <a:r>
              <a:rPr lang="de-DE" dirty="0"/>
              <a:t>Tech Lead at </a:t>
            </a:r>
            <a:r>
              <a:rPr lang="de-DE" dirty="0" err="1"/>
              <a:t>Synnotech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108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>
                <a:solidFill>
                  <a:srgbClr val="E70202"/>
                </a:solidFill>
                <a:latin typeface="Segoe UI"/>
                <a:cs typeface="Segoe UI"/>
              </a:rPr>
              <a:t>Which project structure scales well?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86C0D-14D6-3B99-A789-92A77017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164" y="1667556"/>
            <a:ext cx="7659169" cy="4182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FF822-6AFE-57E3-2EE7-75A12087F7B7}"/>
              </a:ext>
            </a:extLst>
          </p:cNvPr>
          <p:cNvSpPr txBox="1"/>
          <p:nvPr/>
        </p:nvSpPr>
        <p:spPr>
          <a:xfrm>
            <a:off x="849745" y="1911927"/>
            <a:ext cx="36114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endpoint methods can be called from unit tests without setting up the whole HTTP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These methods should not be within a single Program.cs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 prefer one endpoint per file/class, but you can also achieve several endpoints per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Another tip: create namespaces per use case, not for endpoints, data access, interfaces, enums, classes,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5508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Composing the web app</a:t>
            </a:r>
          </a:p>
        </p:txBody>
      </p:sp>
    </p:spTree>
    <p:extLst>
      <p:ext uri="{BB962C8B-B14F-4D97-AF65-F5344CB8AC3E}">
        <p14:creationId xmlns:p14="http://schemas.microsoft.com/office/powerpoint/2010/main" val="1919035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Manual endpoint registration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FF822-6AFE-57E3-2EE7-75A12087F7B7}"/>
              </a:ext>
            </a:extLst>
          </p:cNvPr>
          <p:cNvSpPr txBox="1"/>
          <p:nvPr/>
        </p:nvSpPr>
        <p:spPr>
          <a:xfrm>
            <a:off x="849745" y="1911927"/>
            <a:ext cx="36114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Dedicated calls to </a:t>
            </a:r>
            <a:r>
              <a:rPr lang="en-US" i="1" noProof="1"/>
              <a:t>MapEndpoint</a:t>
            </a:r>
            <a:r>
              <a:rPr lang="en-US" dirty="0"/>
              <a:t>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 new endpoint is written, it must be explicitly added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 of the box, there is no automatic registration like </a:t>
            </a:r>
            <a:r>
              <a:rPr lang="de-DE" i="1" noProof="1"/>
              <a:t>MapControllers</a:t>
            </a:r>
            <a:r>
              <a:rPr lang="en-US" dirty="0"/>
              <a:t>, but you can easily build your own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170E77-802E-7511-8149-40A9706C4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939" y="1911927"/>
            <a:ext cx="6039693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65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2837410" y="1054075"/>
            <a:ext cx="65171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Demo</a:t>
            </a:r>
          </a:p>
        </p:txBody>
      </p:sp>
      <p:sp>
        <p:nvSpPr>
          <p:cNvPr id="3" name="Inhaltsplatzhalter 11">
            <a:extLst>
              <a:ext uri="{FF2B5EF4-FFF2-40B4-BE49-F238E27FC236}">
                <a16:creationId xmlns:a16="http://schemas.microsoft.com/office/drawing/2014/main" id="{84947FB1-97D0-4FB5-94CE-9D0392718FBD}"/>
              </a:ext>
            </a:extLst>
          </p:cNvPr>
          <p:cNvSpPr txBox="1">
            <a:spLocks/>
          </p:cNvSpPr>
          <p:nvPr/>
        </p:nvSpPr>
        <p:spPr>
          <a:xfrm>
            <a:off x="1019496" y="4585349"/>
            <a:ext cx="10153005" cy="1146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n w="1270">
                  <a:noFill/>
                </a:ln>
                <a:solidFill>
                  <a:srgbClr val="E70202"/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 custom-built automatic registration mechanism for Minimal API endpoints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110E7F-7513-466A-AC8F-FAC756DBB3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9437" y="2770668"/>
            <a:ext cx="2453125" cy="13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38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Dependency Injection and</a:t>
            </a:r>
          </a:p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Binding</a:t>
            </a:r>
          </a:p>
        </p:txBody>
      </p:sp>
    </p:spTree>
    <p:extLst>
      <p:ext uri="{BB962C8B-B14F-4D97-AF65-F5344CB8AC3E}">
        <p14:creationId xmlns:p14="http://schemas.microsoft.com/office/powerpoint/2010/main" val="407899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DI via Method Injection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FF822-6AFE-57E3-2EE7-75A12087F7B7}"/>
              </a:ext>
            </a:extLst>
          </p:cNvPr>
          <p:cNvSpPr txBox="1"/>
          <p:nvPr/>
        </p:nvSpPr>
        <p:spPr>
          <a:xfrm>
            <a:off x="849745" y="1911927"/>
            <a:ext cx="36114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default, dependencies to other objects will be passed via Method Injection next to the regular parameters from the query or body of the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Transient or scoped dependencies must be injected this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do not need to decorate parameters with [</a:t>
            </a:r>
            <a:r>
              <a:rPr lang="en-US" dirty="0" err="1"/>
              <a:t>FromBody</a:t>
            </a:r>
            <a:r>
              <a:rPr lang="en-US" dirty="0"/>
              <a:t>] or [</a:t>
            </a:r>
            <a:r>
              <a:rPr lang="en-US" dirty="0" err="1"/>
              <a:t>FromServices</a:t>
            </a:r>
            <a:r>
              <a:rPr lang="en-US" dirty="0"/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09894-41B5-9BCF-7E23-6152171DF6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7"/>
          <a:stretch/>
        </p:blipFill>
        <p:spPr>
          <a:xfrm>
            <a:off x="5471098" y="2140502"/>
            <a:ext cx="6550893" cy="198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4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Injecting Singletons via the constructor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FF822-6AFE-57E3-2EE7-75A12087F7B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If you have an automatic registration mechanism that’s based on instantiating objects implementing a certain abstraction, you can use it to inject dependencies via the constructor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Beware: the dependencies become singletons when the mapped endpoint delegate references the 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7F5062-B050-1BEC-034C-FB6DDE0C3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962" y="640080"/>
            <a:ext cx="493638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75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Swagger Support</a:t>
            </a:r>
          </a:p>
        </p:txBody>
      </p:sp>
    </p:spTree>
    <p:extLst>
      <p:ext uri="{BB962C8B-B14F-4D97-AF65-F5344CB8AC3E}">
        <p14:creationId xmlns:p14="http://schemas.microsoft.com/office/powerpoint/2010/main" val="183521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 err="1">
                <a:latin typeface="+mj-lt"/>
                <a:ea typeface="+mj-ea"/>
                <a:cs typeface="+mj-cs"/>
              </a:rPr>
              <a:t>AspNetCore.Swashbuckle</a:t>
            </a:r>
            <a:r>
              <a:rPr lang="en-US" sz="3200" dirty="0">
                <a:latin typeface="+mj-lt"/>
                <a:ea typeface="+mj-ea"/>
                <a:cs typeface="+mj-cs"/>
              </a:rPr>
              <a:t> with Minimal APIs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FF822-6AFE-57E3-2EE7-75A12087F7B7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mapped delegates of Minimal APIs will be added to ASP.NET Core’s endpoints API explorer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When using methods, </a:t>
            </a:r>
            <a:r>
              <a:rPr lang="en-US" sz="2000" dirty="0" err="1"/>
              <a:t>Swashbuckle</a:t>
            </a:r>
            <a:r>
              <a:rPr lang="en-US" sz="2000" dirty="0"/>
              <a:t> can pick up the XML comments of those for documentation purposes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Configuration of Swagger/</a:t>
            </a:r>
            <a:r>
              <a:rPr lang="en-US" sz="2000" dirty="0" err="1"/>
              <a:t>OpenAPI</a:t>
            </a:r>
            <a:r>
              <a:rPr lang="en-US" sz="2000" dirty="0"/>
              <a:t> is not that different from ASP.NET Core MVC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BFC4AA-307F-3988-A96E-2159274C3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54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31157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8" y="748145"/>
            <a:ext cx="963352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Swagger with anonymous methods in .NET 7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FF822-6AFE-57E3-2EE7-75A12087F7B7}"/>
              </a:ext>
            </a:extLst>
          </p:cNvPr>
          <p:cNvSpPr txBox="1"/>
          <p:nvPr/>
        </p:nvSpPr>
        <p:spPr>
          <a:xfrm>
            <a:off x="849745" y="1911927"/>
            <a:ext cx="42764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the new </a:t>
            </a:r>
            <a:r>
              <a:rPr lang="en-US" dirty="0" err="1"/>
              <a:t>Microsoft.AspNetCore.OpenApi</a:t>
            </a:r>
            <a:r>
              <a:rPr lang="en-US" dirty="0"/>
              <a:t> NuGet package, you can imperatively describe your Web API endpoint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also mix this with the previously shown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https://github.com/dotnet/AspNetCore.Docs/pull/25863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4D158-C944-1402-FDD0-7D8E5AE17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901" y="2100077"/>
            <a:ext cx="5591955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76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1530929" y="688579"/>
            <a:ext cx="912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 of Contents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095053" y="2118781"/>
            <a:ext cx="799727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Introduction to the new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WebApplication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How to structure HTTP endpoints with Minimal 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Composing the web 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Dependency Injection and Model Binding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Swagger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Automated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Parameter and DTO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Performance of Minimal APIs vs MVC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116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Automated Testing of </a:t>
            </a:r>
            <a:b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Minimal API Endpoints</a:t>
            </a:r>
          </a:p>
        </p:txBody>
      </p:sp>
    </p:spTree>
    <p:extLst>
      <p:ext uri="{BB962C8B-B14F-4D97-AF65-F5344CB8AC3E}">
        <p14:creationId xmlns:p14="http://schemas.microsoft.com/office/powerpoint/2010/main" val="272835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8" y="748145"/>
            <a:ext cx="963352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 err="1">
                <a:solidFill>
                  <a:srgbClr val="E70202"/>
                </a:solidFill>
                <a:latin typeface="Segoe UI"/>
                <a:cs typeface="Segoe UI"/>
              </a:rPr>
              <a:t>IResult</a:t>
            </a:r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 makes unit-testing hard by default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FF822-6AFE-57E3-2EE7-75A12087F7B7}"/>
              </a:ext>
            </a:extLst>
          </p:cNvPr>
          <p:cNvSpPr txBox="1"/>
          <p:nvPr/>
        </p:nvSpPr>
        <p:spPr>
          <a:xfrm>
            <a:off x="849745" y="1911927"/>
            <a:ext cx="42764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IResult</a:t>
            </a:r>
            <a:r>
              <a:rPr lang="en-US" dirty="0"/>
              <a:t> implementations are internal and cannot be accessed in unit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Damien Edwards create </a:t>
            </a:r>
            <a:r>
              <a:rPr lang="en-US" dirty="0" err="1">
                <a:hlinkClick r:id="rId2"/>
              </a:rPr>
              <a:t>MinimalApis.Extensions</a:t>
            </a:r>
            <a:r>
              <a:rPr lang="en-US" dirty="0"/>
              <a:t> which also contains public implementations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ended up creating our own because of some discrepancies: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https://github.com/Synnotech-AG/Synnotech.AspNetCore.MinimalApis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25EBBF-2DC3-2121-4F52-1E1C04EBA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811" y="1442264"/>
            <a:ext cx="7009189" cy="50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0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2837410" y="1054075"/>
            <a:ext cx="65171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Demo</a:t>
            </a:r>
          </a:p>
        </p:txBody>
      </p:sp>
      <p:sp>
        <p:nvSpPr>
          <p:cNvPr id="3" name="Inhaltsplatzhalter 11">
            <a:extLst>
              <a:ext uri="{FF2B5EF4-FFF2-40B4-BE49-F238E27FC236}">
                <a16:creationId xmlns:a16="http://schemas.microsoft.com/office/drawing/2014/main" id="{84947FB1-97D0-4FB5-94CE-9D0392718FBD}"/>
              </a:ext>
            </a:extLst>
          </p:cNvPr>
          <p:cNvSpPr txBox="1">
            <a:spLocks/>
          </p:cNvSpPr>
          <p:nvPr/>
        </p:nvSpPr>
        <p:spPr>
          <a:xfrm>
            <a:off x="1019496" y="4585349"/>
            <a:ext cx="10153005" cy="1146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n w="1270">
                  <a:noFill/>
                </a:ln>
                <a:solidFill>
                  <a:srgbClr val="E70202"/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Unit Testing a Minimal API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110E7F-7513-466A-AC8F-FAC756DBB3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9437" y="2770668"/>
            <a:ext cx="2453125" cy="13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27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>
                <a:latin typeface="+mj-lt"/>
                <a:ea typeface="+mj-ea"/>
                <a:cs typeface="+mj-cs"/>
              </a:rPr>
              <a:t>Integration testing of the full HTTP pipeline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FF822-6AFE-57E3-2EE7-75A12087F7B7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Microsoft suggests using the </a:t>
            </a:r>
            <a:r>
              <a:rPr lang="en-US" sz="2200" dirty="0" err="1"/>
              <a:t>WebApplicationFactory</a:t>
            </a:r>
            <a:r>
              <a:rPr lang="en-US" sz="2200" dirty="0"/>
              <a:t>&lt;T&gt; (where T is either a Program or a Startup class)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We ended up writing our own base class for better integration with </a:t>
            </a:r>
            <a:r>
              <a:rPr lang="en-US" sz="2200" dirty="0" err="1"/>
              <a:t>Xunit</a:t>
            </a:r>
            <a:r>
              <a:rPr lang="en-US" sz="2200" dirty="0"/>
              <a:t> logging and more control over the configuration of the composition root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36B4E2-5748-F3C7-D7DD-B17DAD9C6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42" b="2696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25816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Validation of Query Parameters and Data-Transfer Objects</a:t>
            </a:r>
          </a:p>
        </p:txBody>
      </p:sp>
    </p:spTree>
    <p:extLst>
      <p:ext uri="{BB962C8B-B14F-4D97-AF65-F5344CB8AC3E}">
        <p14:creationId xmlns:p14="http://schemas.microsoft.com/office/powerpoint/2010/main" val="2851407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No built-in validation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FF822-6AFE-57E3-2EE7-75A12087F7B7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Minimal APIs don’t contain any validation mechanism by default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hlinkClick r:id="rId2"/>
              </a:rPr>
              <a:t>MinimalApis.Extensions</a:t>
            </a:r>
            <a:r>
              <a:rPr lang="en-US" sz="1900"/>
              <a:t> adapts System.ComponentModel.DataAnnotations with Validated&lt;T&gt;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FluentValidation has no integration for minimal APIs yet (ValidationResult must be converted into something useful for the response body)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I ended up creating </a:t>
            </a:r>
            <a:r>
              <a:rPr lang="en-US" sz="1900">
                <a:hlinkClick r:id="rId3"/>
              </a:rPr>
              <a:t>Light.Validation</a:t>
            </a:r>
            <a:endParaRPr lang="en-US" sz="19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29E92-7ED6-40DF-7E9A-5C6D788D69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24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13694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of Minimal APIs</a:t>
            </a:r>
          </a:p>
        </p:txBody>
      </p:sp>
    </p:spTree>
    <p:extLst>
      <p:ext uri="{BB962C8B-B14F-4D97-AF65-F5344CB8AC3E}">
        <p14:creationId xmlns:p14="http://schemas.microsoft.com/office/powerpoint/2010/main" val="1911209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8" y="748145"/>
            <a:ext cx="963352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Performance advantage, but not that much</a:t>
            </a:r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6A85F63-D0A3-B5E6-1BAE-F2E01099F2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538553"/>
              </p:ext>
            </p:extLst>
          </p:nvPr>
        </p:nvGraphicFramePr>
        <p:xfrm>
          <a:off x="2493033" y="1515650"/>
          <a:ext cx="6907842" cy="4594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29509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8" y="748145"/>
            <a:ext cx="963352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Conclusion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E7544-3D84-7D7D-61CB-6777038FF3CF}"/>
              </a:ext>
            </a:extLst>
          </p:cNvPr>
          <p:cNvSpPr txBox="1"/>
          <p:nvPr/>
        </p:nvSpPr>
        <p:spPr>
          <a:xfrm>
            <a:off x="738908" y="1683945"/>
            <a:ext cx="76264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Application: way better than Program + Startup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Endpoint structure: I prefer one endpoint per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 and Model Binding: easier than in MVC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Swagger support: works, but the documentation doesn’t mention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Validation: not built-in, only via extensions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Performance: better, but not that much</a:t>
            </a:r>
          </a:p>
        </p:txBody>
      </p:sp>
    </p:spTree>
    <p:extLst>
      <p:ext uri="{BB962C8B-B14F-4D97-AF65-F5344CB8AC3E}">
        <p14:creationId xmlns:p14="http://schemas.microsoft.com/office/powerpoint/2010/main" val="1926312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1639019" y="1279897"/>
            <a:ext cx="89943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Thanks for your attention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694995" y="4090719"/>
            <a:ext cx="688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latin typeface="Segoe UI" panose="020B0502040204020203" pitchFamily="34" charset="0"/>
                <a:cs typeface="Segoe UI" panose="020B0502040204020203" pitchFamily="34" charset="0"/>
              </a:rPr>
              <a:t>Any </a:t>
            </a:r>
            <a:r>
              <a:rPr lang="de-DE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r>
              <a:rPr lang="de-DE" sz="2800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09163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Minimal APIs with ASP.NET Core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926773" y="3954210"/>
            <a:ext cx="1068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Where is all my code?</a:t>
            </a:r>
          </a:p>
        </p:txBody>
      </p:sp>
    </p:spTree>
    <p:extLst>
      <p:ext uri="{BB962C8B-B14F-4D97-AF65-F5344CB8AC3E}">
        <p14:creationId xmlns:p14="http://schemas.microsoft.com/office/powerpoint/2010/main" val="3868923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Minimal APIs – Default Template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870AC1-6F08-BB0F-2941-1983D5E1A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48" y="2592377"/>
            <a:ext cx="6652505" cy="167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24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92504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noProof="1">
                <a:solidFill>
                  <a:srgbClr val="E70202"/>
                </a:solidFill>
                <a:latin typeface="Segoe UI"/>
                <a:cs typeface="Segoe UI"/>
              </a:rPr>
              <a:t>CreateHostBuilder</a:t>
            </a:r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 and Startup are gone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B523DE-DD3A-9C73-2CFE-1CE20846C33D}"/>
              </a:ext>
            </a:extLst>
          </p:cNvPr>
          <p:cNvSpPr txBox="1"/>
          <p:nvPr/>
        </p:nvSpPr>
        <p:spPr>
          <a:xfrm>
            <a:off x="1207698" y="1466491"/>
            <a:ext cx="6211957" cy="486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US" sz="10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[] args)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CreateHostBuilder(args).Build().Run();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en-US" sz="10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IHostBuilder CreateHostBuilder(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[] args) =&gt;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Host.CreateDefaultBuilder(args)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    .ConfigureWebHostDefaults(builder =&gt; builder.UseStartup&lt;Startup&gt;());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en-US" sz="10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2B91AF"/>
                </a:solidFill>
                <a:latin typeface="Cascadia Mono" panose="020B0609020000020004" pitchFamily="49" charset="0"/>
              </a:rPr>
              <a:t>Startup</a:t>
            </a:r>
            <a:endParaRPr lang="en-US" sz="10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ConfigureServices(IServiceCollection services)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services.AddAuthentication();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services.AddMvc();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en-US" sz="10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Configure(IApplicationBuilder app,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IWebHostEnvironment environment)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(environment.IsDevelopment())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    app.UseDeveloperExceptionPage();</a:t>
            </a:r>
          </a:p>
          <a:p>
            <a:endParaRPr lang="en-US" sz="10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app.UseRouting()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   .UseAuthentication()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   .UseEndpoints(builder =&gt; builder.MapControllers());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000" noProof="1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7CC8552-0A26-E352-51B5-3E8A071577CE}"/>
              </a:ext>
            </a:extLst>
          </p:cNvPr>
          <p:cNvGrpSpPr/>
          <p:nvPr/>
        </p:nvGrpSpPr>
        <p:grpSpPr>
          <a:xfrm>
            <a:off x="1457864" y="2493034"/>
            <a:ext cx="5961791" cy="1984074"/>
            <a:chOff x="1457864" y="2493034"/>
            <a:chExt cx="5961791" cy="19840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035419-A864-EACB-B7D9-A2BA74FD10DB}"/>
                </a:ext>
              </a:extLst>
            </p:cNvPr>
            <p:cNvSpPr/>
            <p:nvPr/>
          </p:nvSpPr>
          <p:spPr>
            <a:xfrm>
              <a:off x="1457864" y="2493034"/>
              <a:ext cx="5961791" cy="65560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75212D9-44AF-626B-B616-5BD78D3FE7C4}"/>
                </a:ext>
              </a:extLst>
            </p:cNvPr>
            <p:cNvSpPr/>
            <p:nvPr/>
          </p:nvSpPr>
          <p:spPr>
            <a:xfrm>
              <a:off x="1457864" y="3570121"/>
              <a:ext cx="5961791" cy="906987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9805502-814A-10CF-AB5E-028D4B1114BF}"/>
              </a:ext>
            </a:extLst>
          </p:cNvPr>
          <p:cNvSpPr txBox="1"/>
          <p:nvPr/>
        </p:nvSpPr>
        <p:spPr>
          <a:xfrm>
            <a:off x="8324491" y="3244334"/>
            <a:ext cx="23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1"/>
              <a:t>WebApplicationBuilder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A55F41-1239-7419-6709-31E5352DE2A5}"/>
              </a:ext>
            </a:extLst>
          </p:cNvPr>
          <p:cNvCxnSpPr>
            <a:stCxn id="6" idx="3"/>
            <a:endCxn id="5" idx="1"/>
          </p:cNvCxnSpPr>
          <p:nvPr/>
        </p:nvCxnSpPr>
        <p:spPr>
          <a:xfrm flipV="1">
            <a:off x="7419655" y="3429000"/>
            <a:ext cx="904836" cy="59461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0A57E9-0B1D-9C65-C5E5-6C8C26086DD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7419655" y="2820838"/>
            <a:ext cx="904836" cy="60816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D47AC63-BC9D-C896-E597-9887AAD9C64C}"/>
              </a:ext>
            </a:extLst>
          </p:cNvPr>
          <p:cNvSpPr/>
          <p:nvPr/>
        </p:nvSpPr>
        <p:spPr>
          <a:xfrm>
            <a:off x="1457863" y="4536987"/>
            <a:ext cx="5961791" cy="155561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DE25A6-2AE0-7ED3-DDBB-BB490A91B531}"/>
              </a:ext>
            </a:extLst>
          </p:cNvPr>
          <p:cNvSpPr txBox="1"/>
          <p:nvPr/>
        </p:nvSpPr>
        <p:spPr>
          <a:xfrm>
            <a:off x="8324491" y="5130128"/>
            <a:ext cx="167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1"/>
              <a:t>WebApplication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D5CF29-AFC6-8568-11F3-DEBBEF68743B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7419654" y="5314794"/>
            <a:ext cx="904837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03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2837410" y="1054075"/>
            <a:ext cx="65171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Demo</a:t>
            </a:r>
          </a:p>
        </p:txBody>
      </p:sp>
      <p:sp>
        <p:nvSpPr>
          <p:cNvPr id="3" name="Inhaltsplatzhalter 11">
            <a:extLst>
              <a:ext uri="{FF2B5EF4-FFF2-40B4-BE49-F238E27FC236}">
                <a16:creationId xmlns:a16="http://schemas.microsoft.com/office/drawing/2014/main" id="{84947FB1-97D0-4FB5-94CE-9D0392718FBD}"/>
              </a:ext>
            </a:extLst>
          </p:cNvPr>
          <p:cNvSpPr txBox="1">
            <a:spLocks/>
          </p:cNvSpPr>
          <p:nvPr/>
        </p:nvSpPr>
        <p:spPr>
          <a:xfrm>
            <a:off x="1019496" y="4585349"/>
            <a:ext cx="10153005" cy="1146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n w="1270">
                  <a:noFill/>
                </a:ln>
                <a:solidFill>
                  <a:srgbClr val="E70202"/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ASP.NET Core Minimal APIs Playground</a:t>
            </a:r>
          </a:p>
          <a:p>
            <a:r>
              <a:rPr lang="en-US" sz="3200" dirty="0">
                <a:ln w="1270">
                  <a:noFill/>
                </a:ln>
                <a:solidFill>
                  <a:srgbClr val="E70202"/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Startup and Configuration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110E7F-7513-466A-AC8F-FAC756DBB3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9437" y="2770668"/>
            <a:ext cx="2453125" cy="13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32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1017350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Global Using Directives for Web SDK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1EAEB6-70FF-659F-C6F2-5F6DE7486E0C}"/>
              </a:ext>
            </a:extLst>
          </p:cNvPr>
          <p:cNvSpPr txBox="1"/>
          <p:nvPr/>
        </p:nvSpPr>
        <p:spPr>
          <a:xfrm>
            <a:off x="738909" y="1582340"/>
            <a:ext cx="651332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System.Collections.Generic;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System.Linq;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System.Net.Http;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System.Net.Http.Json;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Microsoft.AspNetCore.Builder;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Microsoft.AspNetCore.Hosting;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Microsoft.AspNetCore.Http;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Microsoft.AspNetCore.Routing;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Microsoft.Extensions.Configuration;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Microsoft.Extensions.DependencyInjection;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Microsoft.Extensions.Hosting;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Microsoft.Extensions.Logging;</a:t>
            </a:r>
            <a:endParaRPr lang="en-US" noProof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5D94A-1697-B6D5-5D59-842D871389B8}"/>
              </a:ext>
            </a:extLst>
          </p:cNvPr>
          <p:cNvSpPr txBox="1"/>
          <p:nvPr/>
        </p:nvSpPr>
        <p:spPr>
          <a:xfrm>
            <a:off x="1843361" y="5805577"/>
            <a:ext cx="850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https://github.com/dotnet/aspnetcore/issues/32451#issuecomment-870812382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729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Structuring HTTP endpoints</a:t>
            </a:r>
          </a:p>
        </p:txBody>
      </p:sp>
    </p:spTree>
    <p:extLst>
      <p:ext uri="{BB962C8B-B14F-4D97-AF65-F5344CB8AC3E}">
        <p14:creationId xmlns:p14="http://schemas.microsoft.com/office/powerpoint/2010/main" val="3658183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>
                <a:solidFill>
                  <a:srgbClr val="E70202"/>
                </a:solidFill>
                <a:latin typeface="Segoe UI"/>
                <a:cs typeface="Segoe UI"/>
              </a:rPr>
              <a:t>Mapping Endpoints with Delegates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870AC1-6F08-BB0F-2941-1983D5E1A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983" y="2592376"/>
            <a:ext cx="6652505" cy="16732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34E998-B7E7-A88E-04B7-CD6DBC371E42}"/>
              </a:ext>
            </a:extLst>
          </p:cNvPr>
          <p:cNvSpPr txBox="1"/>
          <p:nvPr/>
        </p:nvSpPr>
        <p:spPr>
          <a:xfrm>
            <a:off x="897147" y="1777042"/>
            <a:ext cx="3925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MapXXX methods take a delegate that will be called when a corresponding HTTP Request is received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delegate can point to an anonymous method / lambda, or any other type of static or instance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778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998</Words>
  <Application>Microsoft Office PowerPoint</Application>
  <PresentationFormat>Widescreen</PresentationFormat>
  <Paragraphs>134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Cascadia Mono</vt:lpstr>
      <vt:lpstr>Calibri</vt:lpstr>
      <vt:lpstr>Calibri Light</vt:lpstr>
      <vt:lpstr>Segoe UI Semilight</vt:lpstr>
      <vt:lpstr>Segoe UI</vt:lpstr>
      <vt:lpstr>Arial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Elisabeth Meisinger</dc:creator>
  <cp:lastModifiedBy>Kenny Pflug</cp:lastModifiedBy>
  <cp:revision>58</cp:revision>
  <dcterms:created xsi:type="dcterms:W3CDTF">2018-09-26T12:49:19Z</dcterms:created>
  <dcterms:modified xsi:type="dcterms:W3CDTF">2022-05-25T11:11:49Z</dcterms:modified>
</cp:coreProperties>
</file>